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1BD1-BA3B-41AA-9F8E-40916801E81B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E579-3BBC-4FC3-A8AD-BD7194E7CFF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2080" y="1556792"/>
            <a:ext cx="2734072" cy="1470025"/>
          </a:xfrm>
          <a:solidFill>
            <a:srgbClr val="FFC000"/>
          </a:solidFill>
        </p:spPr>
        <p:txBody>
          <a:bodyPr/>
          <a:lstStyle/>
          <a:p>
            <a:r>
              <a:rPr lang="nl-NL" dirty="0" smtClean="0"/>
              <a:t>Thema 2</a:t>
            </a:r>
            <a:br>
              <a:rPr lang="nl-NL" dirty="0" smtClean="0"/>
            </a:br>
            <a:r>
              <a:rPr lang="nl-NL" dirty="0" smtClean="0"/>
              <a:t>PLANTEN</a:t>
            </a:r>
            <a:endParaRPr lang="nl-NL" dirty="0"/>
          </a:p>
        </p:txBody>
      </p:sp>
      <p:pic>
        <p:nvPicPr>
          <p:cNvPr id="4098" name="Picture 2" descr="http://www.zelfgroentekweken.nl/images/uploads/blog/35_1_luie-plan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4310239" cy="2664296"/>
          </a:xfrm>
          <a:prstGeom prst="rect">
            <a:avLst/>
          </a:prstGeom>
          <a:noFill/>
        </p:spPr>
      </p:pic>
      <p:pic>
        <p:nvPicPr>
          <p:cNvPr id="4100" name="Picture 4" descr="http://i0.wp.com/www.wijselijkonwetend.org/wp-content/uploads/2015/03/Boom-wort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164" y="0"/>
            <a:ext cx="1827836" cy="1441960"/>
          </a:xfrm>
          <a:prstGeom prst="rect">
            <a:avLst/>
          </a:prstGeom>
          <a:noFill/>
        </p:spPr>
      </p:pic>
      <p:pic>
        <p:nvPicPr>
          <p:cNvPr id="4102" name="Picture 6" descr="http://www.redwoodspeopleservices.nl/static/img/content/redwood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168" y="3933056"/>
            <a:ext cx="8774832" cy="2924944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5360640" cy="18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nl-NL" sz="5400" dirty="0" smtClean="0">
                <a:solidFill>
                  <a:schemeClr val="tx2">
                    <a:lumMod val="75000"/>
                  </a:schemeClr>
                </a:solidFill>
              </a:rPr>
              <a:t>Basisstof 2</a:t>
            </a:r>
          </a:p>
          <a:p>
            <a:r>
              <a:rPr lang="nl-NL" sz="5400" dirty="0" smtClean="0">
                <a:solidFill>
                  <a:schemeClr val="tx2">
                    <a:lumMod val="75000"/>
                  </a:schemeClr>
                </a:solidFill>
              </a:rPr>
              <a:t>WORTELS</a:t>
            </a:r>
            <a:endParaRPr lang="nl-NL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Waarvoor heeft de plant reservevoedsel nodig?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Een plant maakt zijn eigen voedsel. Maar dat kan alleen als er groene blaadjes zijn.</a:t>
            </a:r>
          </a:p>
          <a:p>
            <a:r>
              <a:rPr lang="nl-NL" dirty="0" smtClean="0"/>
              <a:t>In de winter zijn er geen groene blaadjes: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	</a:t>
            </a:r>
            <a:r>
              <a:rPr lang="nl-NL" dirty="0" smtClean="0"/>
              <a:t>de plant gaat dood </a:t>
            </a:r>
          </a:p>
          <a:p>
            <a:pPr>
              <a:buNone/>
            </a:pPr>
            <a:r>
              <a:rPr lang="nl-NL" dirty="0" smtClean="0"/>
              <a:t>			OF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	</a:t>
            </a:r>
            <a:r>
              <a:rPr lang="nl-NL" dirty="0" smtClean="0"/>
              <a:t>de plant gebruikt het reservevoedsel uit de wortels, totdat er nieuwe blaadjes kunnen groeien. Zo overleeft hij de winter.</a:t>
            </a:r>
          </a:p>
          <a:p>
            <a:endParaRPr lang="nl-NL" dirty="0"/>
          </a:p>
        </p:txBody>
      </p:sp>
      <p:pic>
        <p:nvPicPr>
          <p:cNvPr id="21506" name="Picture 2" descr="http://www.janvanduinen.nl/winter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2656"/>
            <a:ext cx="2016224" cy="2016224"/>
          </a:xfrm>
          <a:prstGeom prst="rect">
            <a:avLst/>
          </a:prstGeom>
          <a:noFill/>
        </p:spPr>
      </p:pic>
      <p:pic>
        <p:nvPicPr>
          <p:cNvPr id="21508" name="Picture 4" descr="http://www.bloqs.nl/modules/MN026/images/22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2987824" cy="209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Welke drie functies hebben de wortels?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Opnemen van water en zouten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Zorgen dat de plant stevig vast staat in de grond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Het opslaan van reservevoedsel om de winter te overleven.</a:t>
            </a:r>
          </a:p>
          <a:p>
            <a:pPr marL="514350" indent="-514350">
              <a:buNone/>
            </a:pPr>
            <a:endParaRPr lang="nl-NL" dirty="0"/>
          </a:p>
          <a:p>
            <a:pPr marL="514350" indent="-514350">
              <a:buNone/>
            </a:pPr>
            <a:r>
              <a:rPr lang="nl-NL" b="1" dirty="0" smtClean="0">
                <a:solidFill>
                  <a:srgbClr val="C00000"/>
                </a:solidFill>
              </a:rPr>
              <a:t>Neem dit over als aantekening in je schrift!</a:t>
            </a:r>
            <a:endParaRPr lang="nl-N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Wortelstelsel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Wortelstelsel van een plant = alle wortels van een plant. </a:t>
            </a:r>
            <a:endParaRPr lang="nl-NL" dirty="0"/>
          </a:p>
        </p:txBody>
      </p:sp>
      <p:pic>
        <p:nvPicPr>
          <p:cNvPr id="2050" name="Picture 2" descr="http://comps.canstockphoto.com/can-stock-photo_csp17796810.jpg"/>
          <p:cNvPicPr>
            <a:picLocks noChangeAspect="1" noChangeArrowheads="1"/>
          </p:cNvPicPr>
          <p:nvPr/>
        </p:nvPicPr>
        <p:blipFill>
          <a:blip r:embed="rId2" cstate="print"/>
          <a:srcRect t="7319" b="4214"/>
          <a:stretch>
            <a:fillRect/>
          </a:stretch>
        </p:blipFill>
        <p:spPr bwMode="auto">
          <a:xfrm>
            <a:off x="323528" y="2636912"/>
            <a:ext cx="3242310" cy="3312368"/>
          </a:xfrm>
          <a:prstGeom prst="rect">
            <a:avLst/>
          </a:prstGeom>
          <a:noFill/>
        </p:spPr>
      </p:pic>
      <p:pic>
        <p:nvPicPr>
          <p:cNvPr id="2054" name="Picture 6" descr="http://www.vib.be/VIBMediaLibrary/Science%20and%20Technologies/Plants/plant+wortel400px.jpg"/>
          <p:cNvPicPr>
            <a:picLocks noChangeAspect="1" noChangeArrowheads="1"/>
          </p:cNvPicPr>
          <p:nvPr/>
        </p:nvPicPr>
        <p:blipFill>
          <a:blip r:embed="rId3" cstate="print"/>
          <a:srcRect l="7158" r="14103"/>
          <a:stretch>
            <a:fillRect/>
          </a:stretch>
        </p:blipFill>
        <p:spPr bwMode="auto">
          <a:xfrm>
            <a:off x="3707904" y="2708920"/>
            <a:ext cx="2376264" cy="3704488"/>
          </a:xfrm>
          <a:prstGeom prst="rect">
            <a:avLst/>
          </a:prstGeom>
          <a:noFill/>
        </p:spPr>
      </p:pic>
      <p:pic>
        <p:nvPicPr>
          <p:cNvPr id="2056" name="Picture 8" descr="http://us.123rf.com/450wm/pkruger/Pkruger0811/Pkruger081100573/3935134-bomen-met-wortels-deze-afbeelding-is-een-vector-illustratie-en-kan-worden-geschaald-in-elk-formaat-z.jpg?ver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337583" cy="25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Wortelstelsels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4038600" cy="3201219"/>
          </a:xfrm>
        </p:spPr>
        <p:txBody>
          <a:bodyPr/>
          <a:lstStyle/>
          <a:p>
            <a:r>
              <a:rPr lang="nl-NL" dirty="0" smtClean="0"/>
              <a:t>Veel verschillende vormen mogelijk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http://modeltuinenzwanenburg.nl/wp-content/uploads/2014/06/stengelknol-wortelknol-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332656"/>
            <a:ext cx="4896544" cy="619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Wortelstelsels: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nl-NL" dirty="0" smtClean="0"/>
              <a:t>Verschillende</a:t>
            </a:r>
            <a:r>
              <a:rPr lang="nl-NL" dirty="0" smtClean="0"/>
              <a:t> vormen: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Hoofdwortel + zijwortels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Penwortel= Extra dikke hoofdwortel met weinig zijwortels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Geen echte hoofdwortel: alle wortels zijn ongeveer even dik en lang</a:t>
            </a:r>
          </a:p>
          <a:p>
            <a:endParaRPr lang="nl-NL" dirty="0"/>
          </a:p>
        </p:txBody>
      </p:sp>
      <p:pic>
        <p:nvPicPr>
          <p:cNvPr id="5" name="Picture 4" descr="http://www.wietforum.nl/uploads/1160328026/gallery_4254_232_301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2469710" cy="2304256"/>
          </a:xfrm>
          <a:prstGeom prst="rect">
            <a:avLst/>
          </a:prstGeom>
          <a:noFill/>
        </p:spPr>
      </p:pic>
      <p:pic>
        <p:nvPicPr>
          <p:cNvPr id="1028" name="Picture 4" descr="http://www.aardsegenoegens.nl/afbSite/Image/penen-650px.jpg"/>
          <p:cNvPicPr>
            <a:picLocks noChangeAspect="1" noChangeArrowheads="1"/>
          </p:cNvPicPr>
          <p:nvPr/>
        </p:nvPicPr>
        <p:blipFill>
          <a:blip r:embed="rId3" cstate="print"/>
          <a:srcRect r="39174"/>
          <a:stretch>
            <a:fillRect/>
          </a:stretch>
        </p:blipFill>
        <p:spPr bwMode="auto">
          <a:xfrm>
            <a:off x="6660232" y="2996952"/>
            <a:ext cx="2122158" cy="2324126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SQrRmlayBEc5jRs5PV57pSYk9uJICu_5Hb9E_Hey66Mi-o_ux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852936"/>
            <a:ext cx="1430023" cy="1686694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e/e6/Prei_worte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70356" y="4742612"/>
            <a:ext cx="1256203" cy="2517411"/>
          </a:xfrm>
          <a:prstGeom prst="rect">
            <a:avLst/>
          </a:prstGeom>
          <a:noFill/>
        </p:spPr>
      </p:pic>
      <p:pic>
        <p:nvPicPr>
          <p:cNvPr id="1034" name="Picture 10" descr="http://assets.kennislink.nl/upload/195566_962_1205847256193-85154_962_1026295468727-BeekwilderDef09-07-2002Afb3.jpg"/>
          <p:cNvPicPr>
            <a:picLocks noChangeAspect="1" noChangeArrowheads="1"/>
          </p:cNvPicPr>
          <p:nvPr/>
        </p:nvPicPr>
        <p:blipFill>
          <a:blip r:embed="rId6" cstate="print"/>
          <a:srcRect l="2520" r="59681"/>
          <a:stretch>
            <a:fillRect/>
          </a:stretch>
        </p:blipFill>
        <p:spPr bwMode="auto">
          <a:xfrm rot="16200000">
            <a:off x="5560504" y="5104792"/>
            <a:ext cx="108012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Een wortel van dichtbij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Hoofdwortel</a:t>
            </a:r>
          </a:p>
          <a:p>
            <a:r>
              <a:rPr lang="nl-NL" dirty="0" smtClean="0"/>
              <a:t>Zijwortel</a:t>
            </a:r>
          </a:p>
          <a:p>
            <a:r>
              <a:rPr lang="nl-NL" dirty="0" smtClean="0"/>
              <a:t>Wortelharen</a:t>
            </a:r>
            <a:endParaRPr lang="nl-NL" dirty="0"/>
          </a:p>
        </p:txBody>
      </p:sp>
      <p:pic>
        <p:nvPicPr>
          <p:cNvPr id="5" name="Picture 8" descr="http://www.bloqs.nl/modules/MN026/images/22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7"/>
            <a:ext cx="1800200" cy="3140535"/>
          </a:xfrm>
          <a:prstGeom prst="rect">
            <a:avLst/>
          </a:prstGeom>
          <a:noFill/>
        </p:spPr>
      </p:pic>
      <p:pic>
        <p:nvPicPr>
          <p:cNvPr id="17412" name="Picture 4" descr="http://images.slideplayer.nl/10/2784010/slides/slide_3.jpg"/>
          <p:cNvPicPr>
            <a:picLocks noChangeAspect="1" noChangeArrowheads="1"/>
          </p:cNvPicPr>
          <p:nvPr/>
        </p:nvPicPr>
        <p:blipFill>
          <a:blip r:embed="rId3" cstate="print"/>
          <a:srcRect l="6562" t="6637" r="13902" b="17764"/>
          <a:stretch>
            <a:fillRect/>
          </a:stretch>
        </p:blipFill>
        <p:spPr bwMode="auto">
          <a:xfrm>
            <a:off x="3145842" y="1817381"/>
            <a:ext cx="5998158" cy="427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Waarvoor zijn wortelharen?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075240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3200" b="1" dirty="0" smtClean="0">
                <a:solidFill>
                  <a:schemeClr val="tx2">
                    <a:lumMod val="75000"/>
                  </a:schemeClr>
                </a:solidFill>
              </a:rPr>
              <a:t>Via de wortelharen neemt de plant water + opgeloste stoffen (zouten/mineralen) op uit de grond.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251520" y="2996952"/>
            <a:ext cx="4038600" cy="262088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Ze hebben een hele dunne wand</a:t>
            </a:r>
          </a:p>
          <a:p>
            <a:r>
              <a:rPr lang="nl-NL" dirty="0" smtClean="0"/>
              <a:t>Ze zorgen dat de plant veel oppervlakte heeft om water+zouten door op te nemen</a:t>
            </a:r>
          </a:p>
          <a:p>
            <a:endParaRPr lang="nl-NL" dirty="0"/>
          </a:p>
        </p:txBody>
      </p:sp>
      <p:sp>
        <p:nvSpPr>
          <p:cNvPr id="18434" name="AutoShape 2" descr="data:image/jpeg;base64,/9j/4AAQSkZJRgABAQAAAQABAAD/2wCEAAkGBxQPEBAQDxAPDxAPDxAPEBARFBAQDxUWFBQWFhYRFBQYHCggGBolHBQUITEhJSwrLi4uFyAzODMsNygtLysBCgoKDg0OGxAQGi4cHyQzLCwsLCwsLywsLCwsKy8sLCwsLCwyLCwsLC8sLCwsLCwsLC8tLC8sKywsMCwvNCwsLP/AABEIAMIBAwMBIgACEQEDEQH/xAAcAAACAgMBAQAAAAAAAAAAAAAAAQUHAgQGAwj/xABHEAACAQIEAQYJCgUCBQUAAAABAgADEQQSITEFBhMiQVFhFiMyNVRxgaLRFDRyc3SRobGyswdCUmLwM+EVJYKDwUNEY5LS/8QAGQEBAAMBAQAAAAAAAAAAAAAAAAEDBAIF/8QAIREBAAEDBAMBAQAAAAAAAAAAAAECEVEEEhQyAzFxQSH/2gAMAwEAAhEDEQA/AJiEcqPlJymxdLF4mnTxNRUSvUVVGWwAOgGk8fxeKfJNoer5fLHji8rchKR8Lsb6VV934R+F2N9Kq+78Jfwqswp5dOF2xykfC7G+lVfd+EPC7G+lVfd+EcOrMHLpwu6OUh4X430qr7vwh4X430qr7vwjh1ZhHLpwu+OUf4X430qr7vwh4X430ur7vwjh1Zg5dOF4xyjvDDG+l1fd+EPC/G+l1fd+Enh1Zg5dOF5QlG+F+N9Lq+78I/DDG+l1fd+EcOrMHLpwvKOUX4YY30ur7vwj8MMb6XV934SeJVlHKpwvSOUV4Y470ur7vwh4Y470ur7vwjiVZOVThe0cojwxx3pdX3fhDwyx3pdX3fhHEqycqnC945Q/hljvS6vu/CHhnjvS6vu/COJVk5NOF8wlDeGeO9Lq+78IeGeO9Lq+78I4lWTk04X1CUL4Z470ur7vwh4Z470ur7vwjiVZOTThfUcoTwzx3pdX3fhH4Z470ur7vwjiVZRyacL6hKF8M8d6XV934Q8M8d6XV934SeLVk5NOF9QlCeGeO9Lq+78JcPIzFvXwGGq1WL1HRizHc9Nh+QEr8nhmiLys8fmiubQmoQhKVqPlGcrfn2L+0VPzl5yjOVvz7F/aKn5y/RdpUavrCJhCE9FgEIQgEIQgEIQgMRxCZWhJQmVoWgY2hHCBjCZRQFCOEIKKOEBQjigEIQgEIQgEIQgEvj+H/mzCfVt+48oeXx/D/wA2YT6tv3HmbVdI+tOm7S6GEUcwNrQlF8rfn+L+0VPzl6yiuV3z/F/aKn5zRo+0qNX1hEwhJjg3BTWHOVCUpA7jy27l7u+b5mIi8sMQiQIZZ3CU6FMZUw9E99RRVb73vMhWo/zYXDEfVU1/FQDKORTh3slwloWnc1OC4Ov5POYVz1qTVp370Y3+4znuNcn6uF6Ry1KRNlrUySncGG6nuPsvLKPJTV6czFkNGIEQEsQ2MDhjWqU6S2zVHSmtzZbsbC56hc7xig2YLlbMTYLY5rnYW7ZL8m+GVufw1ZKWZUxWGBY25sFqi5VfXQG4v3GdlieGqOJ10Q3NJEol6iCpapU1RlHVZBUbNoRkGm13tF7K0yf5oR94m5iOH5aFKuNVc5WOgs13AW3/AGnN+widbS5DkrTXVaiU6tSuBdiFDEUxrYFrXaw6l/umHGuTdTD8OphiAyYzE1HViFsGFGmuh69ENja3OGLSXcNaBEmuG8Aq1wxAFMAXBqnIGsCxAvr5KsbgHbvmrjeF1KKq1RCqszKpuN13U2PRNrGx1sRFpTdHWhae5okANbQ6A/8Aj/O7tnnlkDzhaZ2itAwhMrRSSzGEdooQIo4oBCEIBCEIAJfHIDzZhPq2/ceUPL45AebMJ9W37jzNqukfWnTdpdBCEJ57a05RPK75/i/tFT9UvaUTyu+f4v7RU/VNOj7So1fWEfg6POOif1MAfV1/hO6YgKFUZVAAAGwAnCYSrkdH/pYH2dc7Jal+8Hb4zR55tDJRF2FQEzXZSJ1XA6NAkGvcqCMwBsSJt8RweFqMwpZqS5uiRZtOwhtx9x9UyU/1a4bnSJtYXirJoTcEWIOoI7CDuJJYnk4/Ss9BxupDc0x9aObD2MZzGIGU2lsU/wBcS2OJ8HSrephgFY6tRvp/2+z6P3dkjOCYUvXUZM3N5qjqQbWpgsQw7NAPbbrnquLK6g2tJDg3KEUq3OsitfIHNgHKqwbLf1qD32AmmiZ/Vcu85E8LFJmFr1Sis4qbK9mcE9QfMVuddNPV2RwVOirAIC2JcNXcWGmQZiRsbWC2/uPVeaXJrGYauq1KOW7gM6Hyxc7t23Y/nJOifGm4Bz85fXv0BHUQEtfrt3CaYsom6M4axvTdlswqPTYWvfO2ZSTbqAtvv37a3KXhrYmjzK3XPVFUkC+7ZnGXruVU92m9p0j0lppmyglSz7AtcA2G28j8VQL0rXIZt8pOa5N7KRsbEiSi6CpcJoV8KQwAJDUlqXzM96TJzYPXlR73Ot1X+manK/k+1bCrTC+NFatXBAGcZspKE6Z7gWvfVlQbXtJ8B0o52ADB6joliaS3NlZeoki2o6z65J081ck2y3Uc2zC5BF1L+1bd+piybuLHJBfk1FK1lArEooPfqjNcHMVp1LnYM47ADBYzknzFA1LGrTxD0Wo9E88l0fLTexFr89TY91M9ctWrgFYqjrmQMyqOiVy5OkGvrqfzEwx1qdLNmUDDuWZiwVDq63Ydiqtzt5PVYyLQncpI8mK+StUCE06LumcjKrFalOnodrk1VO/U2ukicVhGpkhhqpKtvYMPKQn+oX1EvulTBopQIaotKm3jgMgd8lRXfonymIJC7C69xHN8T5F03oVcRlrHKK2JpYdQrO71aVElbruc1J2yj+q/9p4ml1FSoCsVp12B5GVa4qVFDU6AWlWSpYuvN1KgUg9edQdrfym5A1kQOA1jz9k0wyu1Rj0QQhObKTubKxtvoZy7uhiIrT2qUyCQQQQSCDoQRuCO2YFYHnFM7RWkjGEdoQMYTKKEFL35AebcJ9W37jyiJe3IDzbhPq2/ceZtV0j606btLoYRQnntzXlEcr/n+M+0VP1S+JQ/K/5/jPtFT9U06PtLNq+sIeTfBeKBbU6vk7K2+XuPd/nqhJIYOjlGY7nbuE3VxExaWKJs6sYtU2IPf1TXxHGwNtfwEgKtcmeDPM0eCl3Ncpipx1+oD8TI3FY4uSxAud7TUepPJnl1PjiHN5Z1Kt5ihmEBLLIdLya5Q1MJUVlcgL1Ekrvfb2n/AAS6OB8aSuiMQEZASQLkXJOoPWL3nzvTa063klxc0qgzE216xrc6j8byYmyKouvJqiMp1BN99O3Y/wC0Rphltcdtwbm/8zfnOcTEdW35TL5XbXNe2hlirakqtDKV0UjYDTLZOkNPWwO/UJlhxbnDr5RIPdvcDt6RHsmiMWT/ADb+2etPHML2I1kosl8OtgSwuW69rM2pvb1DWaPEcIwVRTF1NQM+uUgZgx9a23Hd3meacSIGU2IN97X13mTcSOvRU3019l4LSOHYFUSnTGqIHZbnMCX3Ykg3On49c9sPTao7BtL6L5RsFIBHR1BN+3T1zwOPJ6thpbr6v/Ezo8QC2IAva257f9pB/W5QREQqBYJSZWAsNAMt8umtri3fNKjyZplMi5gObr0mAPRZajZrG2vVbo2vmPbPQ48EljozbnUEdWkeHx2Vrra9iBfUAEg6e1RB/Va8t+TfynGYk4ddTQauCDdXdX5p6SqRcdMP7F6t5Fcb5LNW4liaVDItPn3A2CqbgKltrtmVgL7N3S1w9NWzqnSGx1bcgkAesD269c8qtOkwIyKASSLjUKVKlLb6hiL72J7ZG2HW5Qw4TWKq/NPldsinSxbKHt/9WBvtYzTan/m8v+ph6bLTRqYZaNQ1aYbyQzZidBuOla3ZpInFcksJVFjQAYgDOnRYZVCi1tNAu228ja63qUywyS4qX8PsEN0rN66xH6QJuJ/D/h5/9B/Xz1f/APU4n+J3KQKzBhLvxH8K8HUHi6mJoHqsy1V9oZb/AIyvuXXIirwo02eolajWuKdRQUa4F8rITofUSJF03u4+XtyA824T6t/3HlFGXpyB824T6tv3HmfVdI+tOm7S6CEUJgbnnKG5X/P8Z9pq/ql9SheWHz/Gfaav6jNWk7SzarrCKprcgdpAklVbSRtE2ZfWJvVjtNtTE8mNpru95nWbqnjEQCEIp0gRxRiBmsl+EUizC176W9Z0AEiqa36pY3ILgAqut7aMxci1xa1gAdRuAfwkRF5S6hBcAC3Z935TLMRow0Ol99+qSDcNNxqDe+uxNrf7zD5A21ibjuIt/gliu8NMW7L/AIz0U2/DtOn+CejYFkNnVh2GxO/qmXyQ3Fg3q1tbeShjmPsI0vtPOnVzW1uTsL7ez75srhWJBsSpuOz8Z7NgWv0b+q24gajEi/X+Hstfv3mVJiRuR2adXYLzYXB38sEHvOl9769c20wdwCba6Ed++49sIujqak6b/wB99R6xPfmjYWNyL9eh+4SUw+A2vltvf79B67T3xVOnRW7MNnYHqso8r6O3sv2SC6JybXAv/mk9Rh+wTy5Q8bTDI3NJztcU1qcyNWKsyjNbcWF9xrfS4Bty9b+IlEApckVGq0mIJXm7OnjAMhLCxut+um4N76SWmXYrhDcXsuY2BOlz2evSQ3HuUWFwYXnKhdmJHNpq62azFh1WN9N9DKw4jyxr1cOKDVGLLi6mIWuCUOV1tzQXfLfXU6DTac9jsY1ao9Vzd6js7HbViWP4kzmanUUO3xP8Tqx/0cNh6X0zUrN94Kj8JHVv4i49tq6U/q6NEfqUzkC0Wacu9sOnbl3xA/8Avq4+jza/kshOKcUrYlg+IrVa7AWDVXZyB2C50HqmleYmQkXl58gfNuE+g37jyi5efILzbhPoN+48zavpH1o0vaXQRzGE89uEoTlh8/xn2mr+oy/LShOWPnDGfaav6pr0naWbVdYQ4m5Vfa+/XNKeue4sdbaCb2FgxigYQCEIQCZ017o0pE699pP8neCnEVBTJyg76EnuEiZdRSz5M8N56qiaAl1ym5UA9V2/l6yCNjaXHyf4YMGtKmPLdSz1DmbVTTOQG21mb/NoTkvwuhTXFik61GpJzbAkmmCylRYEDNezC5uNTJjgmPNVyjh+hSpEm+q9Egs3Ve4Ya6a+ud00z7lXXV+Qk+fGbIxymwqEWPSBNiLne1xcD+qetRbLoOmRUfXU3JFrWttt7JocVqlWV1UEBWQN/SGYWUW+qXT+4W6p6HHszsafSp0sNScCxzM1qt1XvF106i06V2bBq3JFxe+Xcd/Z6iZ5YZAykadEaDUkACyi/btIda5FYVg55urSogUvJZKjVSUYm+h8Y2Ydx1NhbbpcTTFUquHpsPlDIr72uSU6YIuNCzWHXkG4sSTZIcNxmdbOoUq5p1ULA5LXIJPZ0be3q2meKxKo6oWYnVbAqSpsxs3WvkvbvBlacL5XIz1Uq+JrO7qXIU06gLjMHy6XNjrfU9eoE6rEY4mnh3XxrZ6dSs+rDLakuc6CxLlr6DVHPVeP4bUtUqh3TM4LIWV2B1VSELC3Uw8WwuNm756cO4mGRqrhnzVmIGVlamHAZadr7gNrvseyVjW5WKtLFPSzJVNNcNhmNSo1QgCiruTsWULcMdTm3OW5hKXK2sqol8qU6FankTRXqVFcc9VB3a73PV0RppImqHW1aHKLi60sPiXNVbpiigq0iVKqq5Qg0IdlauW2t5JPUZz/AB7lglRcLXUVBRxGGrUagHlUqqE+LDahSbowOvRIuGB0rV8e5VlLlg5QtfW5QEKTfrsTrvNbnPxkbnUUug5Q8QviKFdbMPk2FOVrWORAhRh2dC0gKlYsbkkntO57yes98wqVCdyTYAam+gFgPUBMLzl1Yy0xJhMYDihFCDvFCEAl5cgvNuE+g37jyjZePIPzbhPoN+48y6vpH1q0vaXQXhFCee3PSUHyx84Yz7TV/VL9lBcsfOGM+01f1TZpO0smq6whoRwm5iMRQEd4CAmzh8PmMWDoZ3UbLuzGwAHWdZ0GBxVDCdNrYmpqFpqbILEWZ3tvodBfeRN/x3Tb9bfBuCpY1MQy06KjMxfRSL239emmvtnvV5XKtSmuFBpUhVvVe2WrUW/82pspB21Og16pzHFuLVcSQar3A8imOjTQdir1evfvmiGimLFVV/SwOBca+T0WVWszUixJtmYm6IO/KMh9Rbskpyc5QIHxdautg6CiiJ5R5x85RdrE5d9NQT2ys0rkbGNa+vS6Q/mU7EXBK36r2lu5XtXjj+KgU8Ll0rYsPTUZvF88qh1V9tSWYi1rll7BORblW5xWGoNlw6hQtYJbLTptTpVLrUF2bLlqONbWYDXWcY/HHaqKh0UYt8YEUkdNipAv2KEUD29s8qvFSalOqBZ0oCixvfORTalnOmhykD2TiaiKXeVOUys/ymq5poBWKobscRlKlAU8pTn5tixtqTbQEjhKvFqmdWV7MhurC2YkXsz6dJrG1yNgBI+pVLEkkksSzEnUk6kk9s87xM3TFLd4jilqVWqIi082VmVL5A9hnKdgLZiB1X00hg+IvSdagJJWolQhjcMUNwGO9jcg+szQvC85TZucSrK9aq6aI9R3UaiwZiwXXsvb2TVzTEmKBkTETFFAZihFJBCKEIEIQgEIQgEvHkH5twv0G/caUdLw5CebsL9Bv3GmXV9I+tWl7z8T8UUJ5ze2ZQPLHzhjPtNX9Uv+UDyy84Yz7TV/VNuk7Sx6rrCGhCE3MQhCEAmQaYwgZkxXmMISzDR3mEBCHpeF5heEJZXivFCARzGOA7xRQhBwihAIoQgEIQgEIQgEIQgEu/kJ5uwv0G/caUhLu5CebsL9Bv3GmTWdI+tWk7z8T8UITznoNyfP/LLzhjPtNX9U+gJ8/wDLI/8AMMZ9pq/qM3aTtLFqfUIeEIXm5iEIrwgOEIoDhFHAI4oXgOOY3heA4RXheA4RXheA4RQgEIQgEIQgEIQgEIQgEIQgKXdyF83YX6DfuNKSl28hT/y7C/Qb9xpk1nSPrVpO8/E9CKE816DejhCWqxNGhxek75FZwxZ0UtTrU0ZkzZlR2UK5GRtAT5JM3pC0MDWKpSYU0RMRUrc4rs7nxjugVMoAPSW+vURredUxH65mZ/E1CQvJ7hT4fNzhBvTpIdaZDsubM5C013uOkxLG+u2urQ4DVVv9QKuU075mZgtFCmFIB6xmZ2P9QG8nbF/aN029OkmNKoHAKm4NwCNtDY/kZz9LgJZ0L0qCUQ1A1MOpz02NOlXVqlioDEmrTGouRTF+oDxHJ+oHQjIqrlVVQ01CWru5qqWpEgsrL5OU3QAkixE7Yybpw6LDYtKt+bbNltfQjfXrE9ryAw3BCpDlaXOLWoOj7sqqemA1ri4LC3XeauD5Pvcc8lAowoc8gylGZC5fo82CynPpnLMdbntbacm6cOohecv4PVCWzFWzVFLksgFRflVKr0gtIMTkRh0mNibDQkyc4fgxSR6eVAhqVSqKLIEdictthudJzNMR6lMTM/jcvFec1W4FVZcr81UNjSBbKzc2iZKNy6Mt9ajN0bg1NDvf2wXBWR6VVgnOLXV6j3Jc0/kfMlM1rkc4A1ttL7ydsZN04TdasEGZjYXVb6nVmCjbvI++Z3kNxThjVaucJTe/yXKzsQ1Lmqxd8mh8oEbWvax0tNJeC1VNQ2p1GYVFJqGkUbNVDCoyikCzKoJGctYmw0JMRTFvZNU39OlvMOeGbJfpZc9tdr2vf1znRwJg9MoopogpBVD0yUK1Weo4Y0i12zXOUrc6HTWb/EuHvUrU6qkZaQW9Jj0KhDg2bTqFyv8AcBeRtjJecJNHzC4v17gqdDbY6x3nOU+CVBVVywsKiOrBkBULUZigJplrEHYML52B03wwnJ401pdGiHp0uGjML35yjVLYhwbbslhfdrWOkbacm6cOlvPOtWCKWY2VRcnU6eyc5hOAOAFqFXF6POEmnarkqh2dlWmCSQD5RbyyNtS24E4VlyUagtVWkGOUUQcTVqKU6Jt4t6a2Frc0o21DbTk3Th0k80rhi6g3NNgrjXQlQwHfoyn2yJ4fwt6eIaozZgzYhi10uwqPmRSBTDHKNNWIGUW0OircNc13qBaa561Oote/jVVaSqUC5esgje1mPYAedsZdXm3pNXikBQ4MbKGp0VQfJxUUEstQ0yxeowKi5NxvcnW/VPE8CqZlsVyLdaaqUApAYio4KFqbEdBkFly/6YG1iJ205N04dJeeRrqHWnfpsjOBrqqlQxvtoXX75z+L4QyJmWmhLArVAuDULYqk6ZiBcgKKgufJBNtJlV4RUJuq0VU874q4Kor1cO2VQVyk+JdtRbM1tRrGynJunDoZhTqhhdSGAZluO1WKsPYQR7Jz+E4C6q3OCkzKPEm4OQ/KatUZSFAWyug6IG1gAJLcLwvMo65UW9evUGTYipUZ1J0FjZgP+mc1UxHqbpiqZ/G5eEIpW7EcUIEhCEJarEIQgEIRQHFCEgE1uI4rmaZqWU5bXDMy3voAuVWLMSQAoGpNpszwxOGSqAKihwrB1v1EAjMO/U/fJi1/6T6/iIfjLozZ6bBkovUaiGpkAhKLZM2Xfxh1vbfuttHiDGjiyVFOrhucQ2bnEzCktVWBKi4s67ga333PoeFU+cD2GUU3pmnYZWzlLsxOp0pqB7fZsnDraoMq2qkmpp5RKhCW7eioHqE7macOYipD4rjjUgpq0yCG1WmwqZlOGq1V3UG96drDrtqRee2H4u7ulMUCrlnzF2q00CpzRLpnphm0q7WGqkXtrN+rgqb+XTRvpAH+Rk6/7XcepjMaGCp0zmSmqt0ukB0ukFBudzoiD/pHZG6m3otVlr4ziTI5VaWdU5jnGLhCOeqFFyrY5rWJNyOq1zoNatx7IAzUjlqKTQKsXZrVadIB1C3Uk1UOmbS+x0Oxj+FLWqK7N5JpHLlpk+Lqc4LMRcXO++2mU3J9v+H0un4qn4wMH0FiGOZhbvOp7TrIiaC1SJx/HKnMV2pUslWlQr1GLl0Vci3VkDoC+p2IUaH2yfFcY1EKURajO2RULlHZjsq2Vr7EkmwABJ0vZVOF0WXK1Gmws4sRe4e2YE9d7C997DsnricGlQqzoGZQwVjuA1swB78o+4RenCbVZaOE4ozu6Cnm5tyKjM6rYGvUpLkGXpW5pjrbS2rGadLjFbmaRKUzUcYRgxc2ZatZKbkqF6B6Wlr736rGXPD6VweaS6tmGnXmz37+l0vXrvBsDTKhDTTKFVAttAFIZQOyxAI7xG6nBtqyjaXGWVRzqLd1qtSbOAGyVkpWYZeib1adgMxOul7A4V+UJSmaho3Kc6aiZqmYLTIuVBp5ttbsEHf1yS/4bRAYCklmNzp15s9x2HN0rjr13mDcKokFTRplTmzC2hzatmHXc669eu8bqP2C1eWWAxZrCoxQIqVatJTmzM3NVHpsSLDLqmmp3m1PKnh1U3VQCOcOn/yNnf721PfPSVTa/wDFkRkQihISIoQkAihCAQhFAcIoSBIwhCXKxCEIAYoQkAgYQgKBhCEkYoQgKEIQFMTHCQkooQgKKEJCREYQkBGEIQkojHCQFFCEAhCEBQhCAQhCQ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6" name="AutoShape 4" descr="data:image/jpeg;base64,/9j/4AAQSkZJRgABAQAAAQABAAD/2wCEAAkGBxQPEBAQDxAPDxAPDxAPEBARFBAQDxUWFBQWFhYRFBQYHCggGBolHBQUITEhJSwrLi4uFyAzODMsNygtLysBCgoKDg0OGxAQGi4cHyQzLCwsLCwsLywsLCwsKy8sLCwsLCwyLCwsLC8sLCwsLCwsLC8tLC8sKywsMCwvNCwsLP/AABEIAMIBAwMBIgACEQEDEQH/xAAcAAACAgMBAQAAAAAAAAAAAAAAAQUHAgQGAwj/xABHEAACAQIEAQYJCgUCBQUAAAABAgADEQQSITEFBhMiQVFhFiMyNVRxgaLRFDRyc3SRobGyswdCUmLwM+EVJYKDwUNEY5LS/8QAGQEBAAMBAQAAAAAAAAAAAAAAAAEDBAIF/8QAIREBAAEDBAMBAQAAAAAAAAAAAAECEVEEEhQyAzFxQSH/2gAMAwEAAhEDEQA/AJiEcqPlJymxdLF4mnTxNRUSvUVVGWwAOgGk8fxeKfJNoer5fLHji8rchKR8Lsb6VV934R+F2N9Kq+78Jfwqswp5dOF2xykfC7G+lVfd+EPC7G+lVfd+EcOrMHLpwu6OUh4X430qr7vwh4X430qr7vwjh1ZhHLpwu+OUf4X430qr7vwh4X430ur7vwjh1Zg5dOF4xyjvDDG+l1fd+EPC/G+l1fd+Enh1Zg5dOF5QlG+F+N9Lq+78I/DDG+l1fd+EcOrMHLpwvKOUX4YY30ur7vwj8MMb6XV934SeJVlHKpwvSOUV4Y470ur7vwh4Y470ur7vwjiVZOVThe0cojwxx3pdX3fhDwyx3pdX3fhHEqycqnC945Q/hljvS6vu/CHhnjvS6vu/COJVk5NOF8wlDeGeO9Lq+78IeGeO9Lq+78I4lWTk04X1CUL4Z470ur7vwh4Z470ur7vwjiVZOTThfUcoTwzx3pdX3fhH4Z470ur7vwjiVZRyacL6hKF8M8d6XV934Q8M8d6XV934SeLVk5NOF9QlCeGeO9Lq+78JcPIzFvXwGGq1WL1HRizHc9Nh+QEr8nhmiLys8fmiubQmoQhKVqPlGcrfn2L+0VPzl5yjOVvz7F/aKn5y/RdpUavrCJhCE9FgEIQgEIQgEIQgMRxCZWhJQmVoWgY2hHCBjCZRQFCOEIKKOEBQjigEIQgEIQgEIQgEvj+H/mzCfVt+48oeXx/D/wA2YT6tv3HmbVdI+tOm7S6GEUcwNrQlF8rfn+L+0VPzl6yiuV3z/F/aKn5zRo+0qNX1hEwhJjg3BTWHOVCUpA7jy27l7u+b5mIi8sMQiQIZZ3CU6FMZUw9E99RRVb73vMhWo/zYXDEfVU1/FQDKORTh3slwloWnc1OC4Ov5POYVz1qTVp370Y3+4znuNcn6uF6Ry1KRNlrUySncGG6nuPsvLKPJTV6czFkNGIEQEsQ2MDhjWqU6S2zVHSmtzZbsbC56hc7xig2YLlbMTYLY5rnYW7ZL8m+GVufw1ZKWZUxWGBY25sFqi5VfXQG4v3GdlieGqOJ10Q3NJEol6iCpapU1RlHVZBUbNoRkGm13tF7K0yf5oR94m5iOH5aFKuNVc5WOgs13AW3/AGnN+widbS5DkrTXVaiU6tSuBdiFDEUxrYFrXaw6l/umHGuTdTD8OphiAyYzE1HViFsGFGmuh69ENja3OGLSXcNaBEmuG8Aq1wxAFMAXBqnIGsCxAvr5KsbgHbvmrjeF1KKq1RCqszKpuN13U2PRNrGx1sRFpTdHWhae5okANbQ6A/8Aj/O7tnnlkDzhaZ2itAwhMrRSSzGEdooQIo4oBCEIBCEIAJfHIDzZhPq2/ceUPL45AebMJ9W37jzNqukfWnTdpdBCEJ57a05RPK75/i/tFT9UvaUTyu+f4v7RU/VNOj7So1fWEfg6POOif1MAfV1/hO6YgKFUZVAAAGwAnCYSrkdH/pYH2dc7Jal+8Hb4zR55tDJRF2FQEzXZSJ1XA6NAkGvcqCMwBsSJt8RweFqMwpZqS5uiRZtOwhtx9x9UyU/1a4bnSJtYXirJoTcEWIOoI7CDuJJYnk4/Ss9BxupDc0x9aObD2MZzGIGU2lsU/wBcS2OJ8HSrephgFY6tRvp/2+z6P3dkjOCYUvXUZM3N5qjqQbWpgsQw7NAPbbrnquLK6g2tJDg3KEUq3OsitfIHNgHKqwbLf1qD32AmmiZ/Vcu85E8LFJmFr1Sis4qbK9mcE9QfMVuddNPV2RwVOirAIC2JcNXcWGmQZiRsbWC2/uPVeaXJrGYauq1KOW7gM6Hyxc7t23Y/nJOifGm4Bz85fXv0BHUQEtfrt3CaYsom6M4axvTdlswqPTYWvfO2ZSTbqAtvv37a3KXhrYmjzK3XPVFUkC+7ZnGXruVU92m9p0j0lppmyglSz7AtcA2G28j8VQL0rXIZt8pOa5N7KRsbEiSi6CpcJoV8KQwAJDUlqXzM96TJzYPXlR73Ot1X+manK/k+1bCrTC+NFatXBAGcZspKE6Z7gWvfVlQbXtJ8B0o52ADB6joliaS3NlZeoki2o6z65J081ck2y3Uc2zC5BF1L+1bd+piybuLHJBfk1FK1lArEooPfqjNcHMVp1LnYM47ADBYzknzFA1LGrTxD0Wo9E88l0fLTexFr89TY91M9ctWrgFYqjrmQMyqOiVy5OkGvrqfzEwx1qdLNmUDDuWZiwVDq63Ydiqtzt5PVYyLQncpI8mK+StUCE06LumcjKrFalOnodrk1VO/U2ukicVhGpkhhqpKtvYMPKQn+oX1EvulTBopQIaotKm3jgMgd8lRXfonymIJC7C69xHN8T5F03oVcRlrHKK2JpYdQrO71aVElbruc1J2yj+q/9p4ml1FSoCsVp12B5GVa4qVFDU6AWlWSpYuvN1KgUg9edQdrfym5A1kQOA1jz9k0wyu1Rj0QQhObKTubKxtvoZy7uhiIrT2qUyCQQQQSCDoQRuCO2YFYHnFM7RWkjGEdoQMYTKKEFL35AebcJ9W37jyiJe3IDzbhPq2/ceZtV0j606btLoYRQnntzXlEcr/n+M+0VP1S+JQ/K/5/jPtFT9U06PtLNq+sIeTfBeKBbU6vk7K2+XuPd/nqhJIYOjlGY7nbuE3VxExaWKJs6sYtU2IPf1TXxHGwNtfwEgKtcmeDPM0eCl3Ncpipx1+oD8TI3FY4uSxAud7TUepPJnl1PjiHN5Z1Kt5ihmEBLLIdLya5Q1MJUVlcgL1Ekrvfb2n/AAS6OB8aSuiMQEZASQLkXJOoPWL3nzvTa063klxc0qgzE216xrc6j8byYmyKouvJqiMp1BN99O3Y/wC0Rphltcdtwbm/8zfnOcTEdW35TL5XbXNe2hlirakqtDKV0UjYDTLZOkNPWwO/UJlhxbnDr5RIPdvcDt6RHsmiMWT/ADb+2etPHML2I1kosl8OtgSwuW69rM2pvb1DWaPEcIwVRTF1NQM+uUgZgx9a23Hd3meacSIGU2IN97X13mTcSOvRU3019l4LSOHYFUSnTGqIHZbnMCX3Ykg3On49c9sPTao7BtL6L5RsFIBHR1BN+3T1zwOPJ6thpbr6v/Ezo8QC2IAva257f9pB/W5QREQqBYJSZWAsNAMt8umtri3fNKjyZplMi5gObr0mAPRZajZrG2vVbo2vmPbPQ48EljozbnUEdWkeHx2Vrra9iBfUAEg6e1RB/Va8t+TfynGYk4ddTQauCDdXdX5p6SqRcdMP7F6t5Fcb5LNW4liaVDItPn3A2CqbgKltrtmVgL7N3S1w9NWzqnSGx1bcgkAesD269c8qtOkwIyKASSLjUKVKlLb6hiL72J7ZG2HW5Qw4TWKq/NPldsinSxbKHt/9WBvtYzTan/m8v+ph6bLTRqYZaNQ1aYbyQzZidBuOla3ZpInFcksJVFjQAYgDOnRYZVCi1tNAu228ja63qUywyS4qX8PsEN0rN66xH6QJuJ/D/h5/9B/Xz1f/APU4n+J3KQKzBhLvxH8K8HUHi6mJoHqsy1V9oZb/AIyvuXXIirwo02eolajWuKdRQUa4F8rITofUSJF03u4+XtyA824T6t/3HlFGXpyB824T6tv3HmfVdI+tOm7S6CEUJgbnnKG5X/P8Z9pq/ql9SheWHz/Gfaav6jNWk7SzarrCKprcgdpAklVbSRtE2ZfWJvVjtNtTE8mNpru95nWbqnjEQCEIp0gRxRiBmsl+EUizC176W9Z0AEiqa36pY3ILgAqut7aMxci1xa1gAdRuAfwkRF5S6hBcAC3Z935TLMRow0Ol99+qSDcNNxqDe+uxNrf7zD5A21ibjuIt/gliu8NMW7L/AIz0U2/DtOn+CejYFkNnVh2GxO/qmXyQ3Fg3q1tbeShjmPsI0vtPOnVzW1uTsL7ez75srhWJBsSpuOz8Z7NgWv0b+q24gajEi/X+Hstfv3mVJiRuR2adXYLzYXB38sEHvOl9769c20wdwCba6Ed++49sIujqak6b/wB99R6xPfmjYWNyL9eh+4SUw+A2vltvf79B67T3xVOnRW7MNnYHqso8r6O3sv2SC6JybXAv/mk9Rh+wTy5Q8bTDI3NJztcU1qcyNWKsyjNbcWF9xrfS4Bty9b+IlEApckVGq0mIJXm7OnjAMhLCxut+um4N76SWmXYrhDcXsuY2BOlz2evSQ3HuUWFwYXnKhdmJHNpq62azFh1WN9N9DKw4jyxr1cOKDVGLLi6mIWuCUOV1tzQXfLfXU6DTac9jsY1ao9Vzd6js7HbViWP4kzmanUUO3xP8Tqx/0cNh6X0zUrN94Kj8JHVv4i49tq6U/q6NEfqUzkC0Wacu9sOnbl3xA/8Avq4+jza/kshOKcUrYlg+IrVa7AWDVXZyB2C50HqmleYmQkXl58gfNuE+g37jyi5efILzbhPoN+48zavpH1o0vaXQRzGE89uEoTlh8/xn2mr+oy/LShOWPnDGfaav6pr0naWbVdYQ4m5Vfa+/XNKeue4sdbaCb2FgxigYQCEIQCZ017o0pE699pP8neCnEVBTJyg76EnuEiZdRSz5M8N56qiaAl1ym5UA9V2/l6yCNjaXHyf4YMGtKmPLdSz1DmbVTTOQG21mb/NoTkvwuhTXFik61GpJzbAkmmCylRYEDNezC5uNTJjgmPNVyjh+hSpEm+q9Egs3Ve4Ya6a+ud00z7lXXV+Qk+fGbIxymwqEWPSBNiLne1xcD+qetRbLoOmRUfXU3JFrWttt7JocVqlWV1UEBWQN/SGYWUW+qXT+4W6p6HHszsafSp0sNScCxzM1qt1XvF106i06V2bBq3JFxe+Xcd/Z6iZ5YZAykadEaDUkACyi/btIda5FYVg55urSogUvJZKjVSUYm+h8Y2Ydx1NhbbpcTTFUquHpsPlDIr72uSU6YIuNCzWHXkG4sSTZIcNxmdbOoUq5p1ULA5LXIJPZ0be3q2meKxKo6oWYnVbAqSpsxs3WvkvbvBlacL5XIz1Uq+JrO7qXIU06gLjMHy6XNjrfU9eoE6rEY4mnh3XxrZ6dSs+rDLakuc6CxLlr6DVHPVeP4bUtUqh3TM4LIWV2B1VSELC3Uw8WwuNm756cO4mGRqrhnzVmIGVlamHAZadr7gNrvseyVjW5WKtLFPSzJVNNcNhmNSo1QgCiruTsWULcMdTm3OW5hKXK2sqol8qU6FankTRXqVFcc9VB3a73PV0RppImqHW1aHKLi60sPiXNVbpiigq0iVKqq5Qg0IdlauW2t5JPUZz/AB7lglRcLXUVBRxGGrUagHlUqqE+LDahSbowOvRIuGB0rV8e5VlLlg5QtfW5QEKTfrsTrvNbnPxkbnUUug5Q8QviKFdbMPk2FOVrWORAhRh2dC0gKlYsbkkntO57yes98wqVCdyTYAam+gFgPUBMLzl1Yy0xJhMYDihFCDvFCEAl5cgvNuE+g37jyjZePIPzbhPoN+48y6vpH1q0vaXQXhFCee3PSUHyx84Yz7TV/VL9lBcsfOGM+01f1TZpO0smq6whoRwm5iMRQEd4CAmzh8PmMWDoZ3UbLuzGwAHWdZ0GBxVDCdNrYmpqFpqbILEWZ3tvodBfeRN/x3Tb9bfBuCpY1MQy06KjMxfRSL239emmvtnvV5XKtSmuFBpUhVvVe2WrUW/82pspB21Og16pzHFuLVcSQar3A8imOjTQdir1evfvmiGimLFVV/SwOBca+T0WVWszUixJtmYm6IO/KMh9Rbskpyc5QIHxdautg6CiiJ5R5x85RdrE5d9NQT2ys0rkbGNa+vS6Q/mU7EXBK36r2lu5XtXjj+KgU8Ll0rYsPTUZvF88qh1V9tSWYi1rll7BORblW5xWGoNlw6hQtYJbLTptTpVLrUF2bLlqONbWYDXWcY/HHaqKh0UYt8YEUkdNipAv2KEUD29s8qvFSalOqBZ0oCixvfORTalnOmhykD2TiaiKXeVOUys/ymq5poBWKobscRlKlAU8pTn5tixtqTbQEjhKvFqmdWV7MhurC2YkXsz6dJrG1yNgBI+pVLEkkksSzEnUk6kk9s87xM3TFLd4jilqVWqIi082VmVL5A9hnKdgLZiB1X00hg+IvSdagJJWolQhjcMUNwGO9jcg+szQvC85TZucSrK9aq6aI9R3UaiwZiwXXsvb2TVzTEmKBkTETFFAZihFJBCKEIEIQgEIQgEvHkH5twv0G/caUdLw5CebsL9Bv3GmXV9I+tWl7z8T8UUJ5ze2ZQPLHzhjPtNX9Uv+UDyy84Yz7TV/VNuk7Sx6rrCGhCE3MQhCEAmQaYwgZkxXmMISzDR3mEBCHpeF5heEJZXivFCARzGOA7xRQhBwihAIoQgEIQgEIQgEIQgEu/kJ5uwv0G/caUhLu5CebsL9Bv3GmTWdI+tWk7z8T8UITznoNyfP/LLzhjPtNX9U+gJ8/wDLI/8AMMZ9pq/qM3aTtLFqfUIeEIXm5iEIrwgOEIoDhFHAI4oXgOOY3heA4RXheA4RXheA4RQgEIQgEIQgEIQgEIQgEIQgKXdyF83YX6DfuNKSl28hT/y7C/Qb9xpk1nSPrVpO8/E9CKE816DejhCWqxNGhxek75FZwxZ0UtTrU0ZkzZlR2UK5GRtAT5JM3pC0MDWKpSYU0RMRUrc4rs7nxjugVMoAPSW+vURredUxH65mZ/E1CQvJ7hT4fNzhBvTpIdaZDsubM5C013uOkxLG+u2urQ4DVVv9QKuU075mZgtFCmFIB6xmZ2P9QG8nbF/aN029OkmNKoHAKm4NwCNtDY/kZz9LgJZ0L0qCUQ1A1MOpz02NOlXVqlioDEmrTGouRTF+oDxHJ+oHQjIqrlVVQ01CWru5qqWpEgsrL5OU3QAkixE7Yybpw6LDYtKt+bbNltfQjfXrE9ryAw3BCpDlaXOLWoOj7sqqemA1ri4LC3XeauD5Pvcc8lAowoc8gylGZC5fo82CynPpnLMdbntbacm6cOohecv4PVCWzFWzVFLksgFRflVKr0gtIMTkRh0mNibDQkyc4fgxSR6eVAhqVSqKLIEdictthudJzNMR6lMTM/jcvFec1W4FVZcr81UNjSBbKzc2iZKNy6Mt9ajN0bg1NDvf2wXBWR6VVgnOLXV6j3Jc0/kfMlM1rkc4A1ttL7ydsZN04TdasEGZjYXVb6nVmCjbvI++Z3kNxThjVaucJTe/yXKzsQ1Lmqxd8mh8oEbWvax0tNJeC1VNQ2p1GYVFJqGkUbNVDCoyikCzKoJGctYmw0JMRTFvZNU39OlvMOeGbJfpZc9tdr2vf1znRwJg9MoopogpBVD0yUK1Weo4Y0i12zXOUrc6HTWb/EuHvUrU6qkZaQW9Jj0KhDg2bTqFyv8AcBeRtjJecJNHzC4v17gqdDbY6x3nOU+CVBVVywsKiOrBkBULUZigJplrEHYML52B03wwnJ401pdGiHp0uGjML35yjVLYhwbbslhfdrWOkbacm6cOlvPOtWCKWY2VRcnU6eyc5hOAOAFqFXF6POEmnarkqh2dlWmCSQD5RbyyNtS24E4VlyUagtVWkGOUUQcTVqKU6Jt4t6a2Frc0o21DbTk3Th0k80rhi6g3NNgrjXQlQwHfoyn2yJ4fwt6eIaozZgzYhi10uwqPmRSBTDHKNNWIGUW0OircNc13qBaa561Oote/jVVaSqUC5esgje1mPYAedsZdXm3pNXikBQ4MbKGp0VQfJxUUEstQ0yxeowKi5NxvcnW/VPE8CqZlsVyLdaaqUApAYio4KFqbEdBkFly/6YG1iJ205N04dJeeRrqHWnfpsjOBrqqlQxvtoXX75z+L4QyJmWmhLArVAuDULYqk6ZiBcgKKgufJBNtJlV4RUJuq0VU874q4Kor1cO2VQVyk+JdtRbM1tRrGynJunDoZhTqhhdSGAZluO1WKsPYQR7Jz+E4C6q3OCkzKPEm4OQ/KatUZSFAWyug6IG1gAJLcLwvMo65UW9evUGTYipUZ1J0FjZgP+mc1UxHqbpiqZ/G5eEIpW7EcUIEhCEJarEIQgEIRQHFCEgE1uI4rmaZqWU5bXDMy3voAuVWLMSQAoGpNpszwxOGSqAKihwrB1v1EAjMO/U/fJi1/6T6/iIfjLozZ6bBkovUaiGpkAhKLZM2Xfxh1vbfuttHiDGjiyVFOrhucQ2bnEzCktVWBKi4s67ga333PoeFU+cD2GUU3pmnYZWzlLsxOp0pqB7fZsnDraoMq2qkmpp5RKhCW7eioHqE7macOYipD4rjjUgpq0yCG1WmwqZlOGq1V3UG96drDrtqRee2H4u7ulMUCrlnzF2q00CpzRLpnphm0q7WGqkXtrN+rgqb+XTRvpAH+Rk6/7XcepjMaGCp0zmSmqt0ukB0ukFBudzoiD/pHZG6m3otVlr4ziTI5VaWdU5jnGLhCOeqFFyrY5rWJNyOq1zoNatx7IAzUjlqKTQKsXZrVadIB1C3Uk1UOmbS+x0Oxj+FLWqK7N5JpHLlpk+Lqc4LMRcXO++2mU3J9v+H0un4qn4wMH0FiGOZhbvOp7TrIiaC1SJx/HKnMV2pUslWlQr1GLl0Vci3VkDoC+p2IUaH2yfFcY1EKURajO2RULlHZjsq2Vr7EkmwABJ0vZVOF0WXK1Gmws4sRe4e2YE9d7C997DsnricGlQqzoGZQwVjuA1swB78o+4RenCbVZaOE4ozu6Cnm5tyKjM6rYGvUpLkGXpW5pjrbS2rGadLjFbmaRKUzUcYRgxc2ZatZKbkqF6B6Wlr736rGXPD6VweaS6tmGnXmz37+l0vXrvBsDTKhDTTKFVAttAFIZQOyxAI7xG6nBtqyjaXGWVRzqLd1qtSbOAGyVkpWYZeib1adgMxOul7A4V+UJSmaho3Kc6aiZqmYLTIuVBp5ttbsEHf1yS/4bRAYCklmNzp15s9x2HN0rjr13mDcKokFTRplTmzC2hzatmHXc669eu8bqP2C1eWWAxZrCoxQIqVatJTmzM3NVHpsSLDLqmmp3m1PKnh1U3VQCOcOn/yNnf721PfPSVTa/wDFkRkQihISIoQkAihCAQhFAcIoSBIwhCXKxCEIAYoQkAgYQgKBhCEkYoQgKEIQFMTHCQkooQgKKEJCREYQkBGEIQkojHCQFFCEAhCEBQhCAQhCQ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438" name="Picture 6" descr="http://steurh.home.xs4all.nl/tempskya/Tempsk%2030a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1907704" cy="1426803"/>
          </a:xfrm>
          <a:prstGeom prst="rect">
            <a:avLst/>
          </a:prstGeom>
          <a:noFill/>
        </p:spPr>
      </p:pic>
      <p:pic>
        <p:nvPicPr>
          <p:cNvPr id="18442" name="Picture 10" descr="http://www.10voorbiologie.nl/afbfczw/2.12_wortelharen_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6960" y="4030960"/>
            <a:ext cx="2827040" cy="2827040"/>
          </a:xfrm>
          <a:prstGeom prst="rect">
            <a:avLst/>
          </a:prstGeom>
          <a:noFill/>
        </p:spPr>
      </p:pic>
      <p:pic>
        <p:nvPicPr>
          <p:cNvPr id="18444" name="Picture 12" descr="11%20wortel%20en%20endodermis.jpg"/>
          <p:cNvPicPr>
            <a:picLocks noChangeAspect="1" noChangeArrowheads="1"/>
          </p:cNvPicPr>
          <p:nvPr/>
        </p:nvPicPr>
        <p:blipFill>
          <a:blip r:embed="rId4" cstate="print"/>
          <a:srcRect b="40663"/>
          <a:stretch>
            <a:fillRect/>
          </a:stretch>
        </p:blipFill>
        <p:spPr bwMode="auto">
          <a:xfrm>
            <a:off x="3347864" y="4744129"/>
            <a:ext cx="2952328" cy="2113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Zonder wortelharen gaat een plant dood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Als je bij het verplaatsen van een plant te veel wortelharen beschadigd, kan de plant niet genoeg water meer opnemen.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De plant gaat dood.</a:t>
            </a:r>
            <a:endParaRPr lang="nl-NL" dirty="0"/>
          </a:p>
        </p:txBody>
      </p:sp>
      <p:pic>
        <p:nvPicPr>
          <p:cNvPr id="19458" name="Picture 2" descr="https://encrypted-tbn2.gstatic.com/images?q=tbn:ANd9GcQmnWlvbTVlIWlzgBRKHsvErCnKXiISk-kCWcVzQkgKrLJJqq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1971675" cy="2314575"/>
          </a:xfrm>
          <a:prstGeom prst="rect">
            <a:avLst/>
          </a:prstGeom>
          <a:noFill/>
        </p:spPr>
      </p:pic>
      <p:pic>
        <p:nvPicPr>
          <p:cNvPr id="19460" name="Picture 4" descr="http://www.recensiekoning.nl/wp-content/uploads/2012/10/header-kruidenplant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114" y="3501008"/>
            <a:ext cx="453488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De wortels zorgen dat een plant stevig in de grond staat.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2" name="Picture 2" descr="http://www.ecoplan.nl/inhoud/natuurbos/plaatjes/omgewaaide_b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5165304" cy="2849526"/>
          </a:xfrm>
          <a:prstGeom prst="rect">
            <a:avLst/>
          </a:prstGeom>
          <a:noFill/>
        </p:spPr>
      </p:pic>
      <p:pic>
        <p:nvPicPr>
          <p:cNvPr id="20484" name="Picture 4" descr="http://static1.trouw.nl/static/photo/2015/7/5/11/cmp_l_2839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21342"/>
            <a:ext cx="3515544" cy="2636658"/>
          </a:xfrm>
          <a:prstGeom prst="rect">
            <a:avLst/>
          </a:prstGeom>
          <a:noFill/>
        </p:spPr>
      </p:pic>
      <p:pic>
        <p:nvPicPr>
          <p:cNvPr id="20486" name="Picture 6" descr="http://cdn.boerderij.nl/Resizes/560x420/PageFiles/85/46/34685/002_boerderij-image-BOE017311I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401084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NL" dirty="0" smtClean="0"/>
              <a:t>Sommige wortels kunnen we eten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/>
          <a:lstStyle/>
          <a:p>
            <a:r>
              <a:rPr lang="nl-NL" dirty="0" smtClean="0"/>
              <a:t>Sommige planten slaat voedingsstoffen op in hun wortels. Wij kunnen die wortels soms eten.</a:t>
            </a:r>
          </a:p>
        </p:txBody>
      </p:sp>
      <p:pic>
        <p:nvPicPr>
          <p:cNvPr id="22530" name="Picture 2" descr="http://www.nentjes.info/Bill/worteltj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857500" cy="1924051"/>
          </a:xfrm>
          <a:prstGeom prst="rect">
            <a:avLst/>
          </a:prstGeom>
          <a:noFill/>
        </p:spPr>
      </p:pic>
      <p:pic>
        <p:nvPicPr>
          <p:cNvPr id="22532" name="Picture 4" descr="http://g02.a.alicdn.com/kf/HTB1DQLlHVXXXXbfXXXXq6xXFXXXg/30-font-b-seeds-b-font-pack-Cherry-Belle-Radish-font-b-seeds-b-font-balc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2483768" cy="1699304"/>
          </a:xfrm>
          <a:prstGeom prst="rect">
            <a:avLst/>
          </a:prstGeom>
          <a:noFill/>
        </p:spPr>
      </p:pic>
      <p:pic>
        <p:nvPicPr>
          <p:cNvPr id="22534" name="Picture 6" descr="https://upload.wikimedia.org/wikipedia/commons/thumb/a/a7/Knolselderij_plant_(Apium_graveolens_var._rapaceum)_'Dolvi'.jpg/300px-Knolselderij_plant_(Apium_graveolens_var._rapaceum)_'Dolvi'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1633364" cy="2597050"/>
          </a:xfrm>
          <a:prstGeom prst="rect">
            <a:avLst/>
          </a:prstGeom>
          <a:noFill/>
        </p:spPr>
      </p:pic>
      <p:pic>
        <p:nvPicPr>
          <p:cNvPr id="22536" name="Picture 8" descr="http://www.vitamor.com/voeding/bietj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924944"/>
            <a:ext cx="2743200" cy="2286001"/>
          </a:xfrm>
          <a:prstGeom prst="rect">
            <a:avLst/>
          </a:prstGeom>
          <a:noFill/>
        </p:spPr>
      </p:pic>
      <p:pic>
        <p:nvPicPr>
          <p:cNvPr id="22538" name="Picture 10" descr="http://us.123rf.com/450wm/DLeonis/DLeonis1402/DLeonis140200008/26047767-aardappelplant-met-knollen-opgraven-van-de-gro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789040"/>
            <a:ext cx="2083644" cy="277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234</Words>
  <Application>Microsoft Office PowerPoint</Application>
  <PresentationFormat>Diavoorstelling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Thema 2 PLANTEN</vt:lpstr>
      <vt:lpstr>Wortelstelsel</vt:lpstr>
      <vt:lpstr>Wortelstelsels</vt:lpstr>
      <vt:lpstr>Wortelstelsels:</vt:lpstr>
      <vt:lpstr>Een wortel van dichtbij</vt:lpstr>
      <vt:lpstr>Waarvoor zijn wortelharen?</vt:lpstr>
      <vt:lpstr>Zonder wortelharen gaat een plant dood</vt:lpstr>
      <vt:lpstr>De wortels zorgen dat een plant stevig in de grond staat.</vt:lpstr>
      <vt:lpstr>Sommige wortels kunnen we eten</vt:lpstr>
      <vt:lpstr>Waarvoor heeft de plant reservevoedsel nodig?</vt:lpstr>
      <vt:lpstr>Welke drie functies hebben de wortels?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 PLANTEN</dc:title>
  <dc:creator>Sandra Sloot</dc:creator>
  <cp:lastModifiedBy>Sandra Sloot</cp:lastModifiedBy>
  <cp:revision>13</cp:revision>
  <dcterms:created xsi:type="dcterms:W3CDTF">2015-11-09T10:23:39Z</dcterms:created>
  <dcterms:modified xsi:type="dcterms:W3CDTF">2015-11-09T12:59:51Z</dcterms:modified>
</cp:coreProperties>
</file>